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65" r:id="rId4"/>
    <p:sldId id="259" r:id="rId5"/>
    <p:sldId id="270" r:id="rId6"/>
    <p:sldId id="263" r:id="rId7"/>
    <p:sldId id="260" r:id="rId8"/>
    <p:sldId id="264" r:id="rId9"/>
    <p:sldId id="266" r:id="rId10"/>
    <p:sldId id="273" r:id="rId11"/>
    <p:sldId id="268" r:id="rId12"/>
    <p:sldId id="276" r:id="rId13"/>
    <p:sldId id="269" r:id="rId14"/>
    <p:sldId id="271" r:id="rId15"/>
    <p:sldId id="272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3D4EE7-C052-E346-8ECA-EA271E605445}" v="250" dt="2024-02-05T13:15:46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7"/>
    <p:restoredTop sz="87003"/>
  </p:normalViewPr>
  <p:slideViewPr>
    <p:cSldViewPr snapToGrid="0">
      <p:cViewPr varScale="1">
        <p:scale>
          <a:sx n="101" d="100"/>
          <a:sy n="101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an Bokeria" userId="c704825b-7d10-491d-824f-ab1da88eb973" providerId="ADAL" clId="{0100C1A2-F571-074B-8221-EB7BB456AB4A}"/>
    <pc:docChg chg="modSld">
      <pc:chgData name="Levan Bokeria" userId="c704825b-7d10-491d-824f-ab1da88eb973" providerId="ADAL" clId="{0100C1A2-F571-074B-8221-EB7BB456AB4A}" dt="2024-02-05T13:28:19.516" v="17" actId="20577"/>
      <pc:docMkLst>
        <pc:docMk/>
      </pc:docMkLst>
      <pc:sldChg chg="modSp mod">
        <pc:chgData name="Levan Bokeria" userId="c704825b-7d10-491d-824f-ab1da88eb973" providerId="ADAL" clId="{0100C1A2-F571-074B-8221-EB7BB456AB4A}" dt="2024-02-05T13:28:19.516" v="17" actId="20577"/>
        <pc:sldMkLst>
          <pc:docMk/>
          <pc:sldMk cId="1761926860" sldId="256"/>
        </pc:sldMkLst>
        <pc:spChg chg="mod">
          <ac:chgData name="Levan Bokeria" userId="c704825b-7d10-491d-824f-ab1da88eb973" providerId="ADAL" clId="{0100C1A2-F571-074B-8221-EB7BB456AB4A}" dt="2024-02-05T13:28:19.516" v="17" actId="20577"/>
          <ac:spMkLst>
            <pc:docMk/>
            <pc:sldMk cId="1761926860" sldId="256"/>
            <ac:spMk id="3" creationId="{1C1337F8-A581-7062-0C70-075E107F3AB5}"/>
          </ac:spMkLst>
        </pc:spChg>
      </pc:sldChg>
    </pc:docChg>
  </pc:docChgLst>
  <pc:docChgLst>
    <pc:chgData name="Levan Bokeria" userId="c704825b-7d10-491d-824f-ab1da88eb973" providerId="ADAL" clId="{B63D4EE7-C052-E346-8ECA-EA271E605445}"/>
    <pc:docChg chg="modSld">
      <pc:chgData name="Levan Bokeria" userId="c704825b-7d10-491d-824f-ab1da88eb973" providerId="ADAL" clId="{B63D4EE7-C052-E346-8ECA-EA271E605445}" dt="2024-02-05T13:15:40.711" v="39" actId="313"/>
      <pc:docMkLst>
        <pc:docMk/>
      </pc:docMkLst>
      <pc:sldChg chg="modSp">
        <pc:chgData name="Levan Bokeria" userId="c704825b-7d10-491d-824f-ab1da88eb973" providerId="ADAL" clId="{B63D4EE7-C052-E346-8ECA-EA271E605445}" dt="2024-02-05T13:15:40.711" v="39" actId="313"/>
        <pc:sldMkLst>
          <pc:docMk/>
          <pc:sldMk cId="1683296784" sldId="259"/>
        </pc:sldMkLst>
        <pc:spChg chg="mod">
          <ac:chgData name="Levan Bokeria" userId="c704825b-7d10-491d-824f-ab1da88eb973" providerId="ADAL" clId="{B63D4EE7-C052-E346-8ECA-EA271E605445}" dt="2024-02-05T13:15:40.711" v="39" actId="313"/>
          <ac:spMkLst>
            <pc:docMk/>
            <pc:sldMk cId="1683296784" sldId="259"/>
            <ac:spMk id="3" creationId="{D555FEE1-63E0-8285-DD30-64B4B33E058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7EDF1-09C8-2645-AA5D-1BE508909A64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D1C0E-513C-DC4B-B05A-F4AEEFC1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6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21012110830/https:/openai.com/blog/ai-and-compute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wern.net/docs/psychology/neuroscience/2012-herculanohouzel.pdf" TargetMode="External"/><Relationship Id="rId4" Type="http://schemas.openxmlformats.org/officeDocument/2006/relationships/hyperlink" Target="https://web.archive.org/web/20221013011919/https:/openai.com/blog/ai-and-efficiency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21016004704/https:/aiimpacts.org/some-survey-result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dobe-garamond-pro"/>
              </a:rPr>
              <a:t>[7] Bostrom, Nick “Existential Risks: </a:t>
            </a:r>
            <a:r>
              <a:rPr lang="en-GB" b="0" i="0" dirty="0" err="1">
                <a:effectLst/>
                <a:latin typeface="adobe-garamond-pro"/>
              </a:rPr>
              <a:t>Analyzing</a:t>
            </a:r>
            <a:r>
              <a:rPr lang="en-GB" b="0" i="0" dirty="0">
                <a:effectLst/>
                <a:latin typeface="adobe-garamond-pro"/>
              </a:rPr>
              <a:t> Human Extinction Scenarios and Related Hazards.” Journal of Evolution and Technology, Publisher's version, vol. 9, Institute for Ethics and Emerging Technologies, 2002.</a:t>
            </a:r>
          </a:p>
          <a:p>
            <a:endParaRPr lang="en-GB" b="0" i="0" dirty="0">
              <a:effectLst/>
              <a:latin typeface="adobe-garamond-pro"/>
            </a:endParaRPr>
          </a:p>
          <a:p>
            <a:endParaRPr lang="en-GB" b="0" i="0" dirty="0">
              <a:effectLst/>
              <a:latin typeface="adobe-garamond-pro"/>
            </a:endParaRPr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‘HLMI’ was defined as follows:</a:t>
            </a:r>
          </a:p>
          <a:p>
            <a:pPr algn="l"/>
            <a:r>
              <a:rPr lang="en-GB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following questions ask about ‘high–level machine intelligence’ (HLMI). Say we have ‘high-level machine intelligence’ when unaided machines can accomplish every task better and more cheaply than human workers. Ignore aspects of tasks for which being a human is intrinsically advantageous, e.g. being accepted as a jury member. Think feasibility, not adoption.</a:t>
            </a:r>
            <a:endParaRPr lang="en-GB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dobe-garamond-pro"/>
              </a:rPr>
              <a:t>https://</a:t>
            </a:r>
            <a:r>
              <a:rPr lang="en-GB" b="0" i="0" dirty="0" err="1">
                <a:effectLst/>
                <a:latin typeface="adobe-garamond-pro"/>
              </a:rPr>
              <a:t>wiki.aiimpacts.org</a:t>
            </a:r>
            <a:r>
              <a:rPr lang="en-GB" b="0" i="0" dirty="0">
                <a:effectLst/>
                <a:latin typeface="adobe-garamond-pro"/>
              </a:rPr>
              <a:t>/</a:t>
            </a:r>
            <a:r>
              <a:rPr lang="en-GB" b="0" i="0" dirty="0" err="1">
                <a:effectLst/>
                <a:latin typeface="adobe-garamond-pro"/>
              </a:rPr>
              <a:t>doku.php?id</a:t>
            </a:r>
            <a:r>
              <a:rPr lang="en-GB" b="0" i="0" dirty="0">
                <a:effectLst/>
                <a:latin typeface="adobe-garamond-pro"/>
              </a:rPr>
              <a:t>=ai_timelines:predictions_of_human-level_ai_timelines:ai_timeline_surveys:2022_expert_survey_on_progress_in_ai</a:t>
            </a:r>
          </a:p>
          <a:p>
            <a:endParaRPr lang="en-GB" b="0" i="0" dirty="0">
              <a:effectLst/>
              <a:latin typeface="adobe-garamond-pro"/>
            </a:endParaRPr>
          </a:p>
          <a:p>
            <a:endParaRPr lang="en-GB" b="0" i="0" dirty="0">
              <a:effectLst/>
              <a:latin typeface="adobe-garamond-pr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1C0E-513C-DC4B-B05A-F4AEEFC1C8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A2E30"/>
                </a:solidFill>
                <a:effectLst/>
                <a:latin typeface="proxima-nova"/>
              </a:rPr>
              <a:t>They found that, since 2012, the </a:t>
            </a:r>
            <a:r>
              <a:rPr lang="en-GB" b="0" i="0" u="none" strike="noStrike" dirty="0">
                <a:solidFill>
                  <a:srgbClr val="0AA9BF"/>
                </a:solidFill>
                <a:effectLst/>
                <a:latin typeface="proxima-nova"/>
                <a:hlinkClick r:id="rId3"/>
              </a:rPr>
              <a:t>amount of compute used for training</a:t>
            </a:r>
            <a:r>
              <a:rPr lang="en-GB" b="0" i="0" dirty="0">
                <a:solidFill>
                  <a:srgbClr val="2A2E30"/>
                </a:solidFill>
                <a:effectLst/>
                <a:latin typeface="proxima-nova"/>
              </a:rPr>
              <a:t> the largest AI models has been rising exponentially — doubling every 3.4 months.</a:t>
            </a:r>
          </a:p>
          <a:p>
            <a:pPr algn="l"/>
            <a:r>
              <a:rPr lang="en-GB" b="0" i="0" dirty="0">
                <a:solidFill>
                  <a:srgbClr val="2A2E30"/>
                </a:solidFill>
                <a:effectLst/>
                <a:latin typeface="proxima-nova"/>
              </a:rPr>
              <a:t>That is to say, since 2012, the amount of computational power used to train our largest machine learning models has grown by over 1 billion times.</a:t>
            </a:r>
          </a:p>
          <a:p>
            <a:endParaRPr lang="en-US" dirty="0"/>
          </a:p>
          <a:p>
            <a:pPr algn="l"/>
            <a:r>
              <a:rPr lang="en-GB" b="0" i="0" dirty="0">
                <a:solidFill>
                  <a:srgbClr val="2A2E30"/>
                </a:solidFill>
                <a:effectLst/>
                <a:latin typeface="proxima-nova"/>
              </a:rPr>
              <a:t>Hernandez and his team also looked at how much compute has been needed to train a neural network to have the </a:t>
            </a:r>
            <a:r>
              <a:rPr lang="en-GB" b="0" i="0" u="none" strike="noStrike" dirty="0">
                <a:solidFill>
                  <a:srgbClr val="0AA9BF"/>
                </a:solidFill>
                <a:effectLst/>
                <a:latin typeface="proxima-nova"/>
                <a:hlinkClick r:id="rId4"/>
              </a:rPr>
              <a:t>same performance as AlexNet</a:t>
            </a:r>
            <a:r>
              <a:rPr lang="en-GB" b="0" i="0" dirty="0">
                <a:solidFill>
                  <a:srgbClr val="2A2E30"/>
                </a:solidFill>
                <a:effectLst/>
                <a:latin typeface="proxima-nova"/>
              </a:rPr>
              <a:t> (an early image classification algorithm).</a:t>
            </a:r>
          </a:p>
          <a:p>
            <a:pPr algn="l"/>
            <a:r>
              <a:rPr lang="en-GB" b="0" i="0" dirty="0">
                <a:solidFill>
                  <a:srgbClr val="2A2E30"/>
                </a:solidFill>
                <a:effectLst/>
                <a:latin typeface="proxima-nova"/>
              </a:rPr>
              <a:t>They found that the amount of compute required for the same performance has been falling exponentially — halving every 16 months.</a:t>
            </a:r>
          </a:p>
          <a:p>
            <a:br>
              <a:rPr lang="en-GB" dirty="0"/>
            </a:br>
            <a:r>
              <a:rPr lang="en-GB" dirty="0"/>
              <a:t>Scaling hypothesis: (https://</a:t>
            </a:r>
            <a:r>
              <a:rPr lang="en-GB" dirty="0" err="1"/>
              <a:t>lastweekin.ai</a:t>
            </a:r>
            <a:r>
              <a:rPr lang="en-GB" dirty="0"/>
              <a:t>/p/the-ai-scaling-hypothesis)</a:t>
            </a:r>
            <a:br>
              <a:rPr lang="en-GB" dirty="0"/>
            </a:br>
            <a:r>
              <a:rPr lang="en-GB" dirty="0"/>
              <a:t>”</a:t>
            </a:r>
            <a:r>
              <a:rPr lang="en-GB" b="0" i="0" dirty="0">
                <a:solidFill>
                  <a:srgbClr val="404040"/>
                </a:solidFill>
                <a:effectLst/>
                <a:latin typeface="Spectral"/>
              </a:rPr>
              <a:t> we can keep improving AI by just making things (amount of training data and/or the size of our neural nets) bigger, possibly all the way to achieve human-level or even superhuman AI”</a:t>
            </a:r>
          </a:p>
          <a:p>
            <a:endParaRPr lang="en-GB" dirty="0"/>
          </a:p>
          <a:p>
            <a:pPr algn="l"/>
            <a:r>
              <a:rPr lang="en-GB" dirty="0"/>
              <a:t>“</a:t>
            </a:r>
            <a:r>
              <a:rPr lang="en-GB" b="0" i="0" dirty="0">
                <a:solidFill>
                  <a:srgbClr val="404040"/>
                </a:solidFill>
                <a:effectLst/>
                <a:latin typeface="Spectral"/>
              </a:rPr>
              <a:t>Based on this, </a:t>
            </a:r>
            <a:r>
              <a:rPr lang="en-GB" b="0" i="0" dirty="0" err="1">
                <a:solidFill>
                  <a:srgbClr val="404040"/>
                </a:solidFill>
                <a:effectLst/>
                <a:latin typeface="Spectral"/>
              </a:rPr>
              <a:t>Branwen</a:t>
            </a:r>
            <a:r>
              <a:rPr lang="en-GB" b="0" i="0" dirty="0">
                <a:solidFill>
                  <a:srgbClr val="404040"/>
                </a:solidFill>
                <a:effectLst/>
                <a:latin typeface="Spectral"/>
              </a:rPr>
              <a:t> coined the notion of the “scaling hypothesis”:</a:t>
            </a:r>
          </a:p>
          <a:p>
            <a:r>
              <a:rPr lang="en-GB" dirty="0">
                <a:effectLst/>
              </a:rPr>
              <a:t>“The strong </a:t>
            </a:r>
            <a:r>
              <a:rPr lang="en-GB" i="1" dirty="0">
                <a:effectLst/>
              </a:rPr>
              <a:t>scaling hypothesis</a:t>
            </a:r>
            <a:r>
              <a:rPr lang="en-GB" dirty="0">
                <a:effectLst/>
              </a:rPr>
              <a:t> is that, once we find a scalable architecture like self-attention or convolutions, which like the brain can be applied fairly uniformly … we can simply train ever larger NNs and ever more sophisticated </a:t>
            </a:r>
            <a:r>
              <a:rPr lang="en-GB" dirty="0" err="1">
                <a:effectLst/>
              </a:rPr>
              <a:t>behavior</a:t>
            </a:r>
            <a:r>
              <a:rPr lang="en-GB" dirty="0">
                <a:effectLst/>
              </a:rPr>
              <a:t> will emerge naturally as the easiest way to optimize for all the tasks &amp; data. More powerful NNs are ‘just’ scaled-up weak NNs, in much the same way that human brains look much like</a:t>
            </a:r>
            <a:r>
              <a:rPr lang="en-GB" u="sng" dirty="0">
                <a:effectLst/>
                <a:hlinkClick r:id="rId5"/>
              </a:rPr>
              <a:t> scaled-up primate brains</a:t>
            </a:r>
            <a:r>
              <a:rPr lang="en-GB" dirty="0">
                <a:effectLst/>
              </a:rPr>
              <a:t>⁠.” </a:t>
            </a:r>
          </a:p>
          <a:p>
            <a:r>
              <a:rPr lang="en-GB" dirty="0"/>
              <a:t>”</a:t>
            </a:r>
            <a:br>
              <a:rPr lang="en-GB" dirty="0"/>
            </a:br>
            <a:endParaRPr lang="en-GB" dirty="0"/>
          </a:p>
          <a:p>
            <a:r>
              <a:rPr lang="en-GB" dirty="0"/>
              <a:t>Decision transformers – GATO</a:t>
            </a:r>
          </a:p>
          <a:p>
            <a:endParaRPr lang="en-GB" dirty="0"/>
          </a:p>
          <a:p>
            <a:r>
              <a:rPr lang="en-GB" dirty="0" err="1"/>
              <a:t>Skeptical</a:t>
            </a:r>
            <a:r>
              <a:rPr lang="en-GB" dirty="0"/>
              <a:t>: https://</a:t>
            </a:r>
            <a:r>
              <a:rPr lang="en-GB" dirty="0" err="1"/>
              <a:t>www.technologyreview.com</a:t>
            </a:r>
            <a:r>
              <a:rPr lang="en-GB" dirty="0"/>
              <a:t>/2020/08/22/1007539/gpt3-openai-language-generator-artificial-intelligence-ai-opinion/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1C0E-513C-DC4B-B05A-F4AEEFC1C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10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A2E30"/>
                </a:solidFill>
                <a:effectLst/>
                <a:latin typeface="proxima-nova"/>
              </a:rPr>
              <a:t>Katja Grace, who conducted the 2016 and 2022 surveys, </a:t>
            </a:r>
            <a:r>
              <a:rPr lang="en-GB" b="0" i="0" u="none" strike="noStrike" dirty="0">
                <a:solidFill>
                  <a:srgbClr val="0AA9BF"/>
                </a:solidFill>
                <a:effectLst/>
                <a:latin typeface="proxima-nova"/>
                <a:hlinkClick r:id="rId3"/>
              </a:rPr>
              <a:t>notes on her blog</a:t>
            </a:r>
            <a:r>
              <a:rPr lang="en-GB" b="0" i="0" dirty="0">
                <a:solidFill>
                  <a:srgbClr val="2A2E30"/>
                </a:solidFill>
                <a:effectLst/>
                <a:latin typeface="proxima-nova"/>
              </a:rPr>
              <a:t> that the framing of questions noticeably changes the answers given: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People consistently give later forecasts if you ask them for the probability in N years instead of the year that the probability is M. We saw this in the straightforward HLMI [high-level machine intelligence] question, and most of the tasks and occupations, and also in most of these things when we tested them on </a:t>
            </a:r>
            <a:r>
              <a:rPr lang="en-GB" dirty="0" err="1">
                <a:effectLst/>
              </a:rPr>
              <a:t>mturk</a:t>
            </a:r>
            <a:r>
              <a:rPr lang="en-GB" dirty="0">
                <a:effectLst/>
              </a:rPr>
              <a:t> people earlier. For HLMI for instance, if you ask when there will be a 50% chance of HLMI you get a median answer of 40 years, yet if you ask what the probability of HLMI is in 40 years, you get a median answer of 30%.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1C0E-513C-DC4B-B05A-F4AEEFC1C8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5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8448-0307-6F12-972C-EC78CE651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13A50-465E-36E4-D839-C424D8E8C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5758E-7EEB-67CD-476D-44047EA7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E76B-ADA5-8F46-86A6-DF3F661D3DCF}" type="datetime1">
              <a:rPr lang="en-GB" smtClean="0"/>
              <a:t>05/02/2024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26FD2-A78C-1873-0248-412AE043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866CD-AA1E-589C-1C7B-E94B8988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5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D92F-0221-2354-8002-9790ABD4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86133-F163-850D-6FBF-4A4467E1E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B5F49-F26B-22E5-118D-CDE8064C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8C18-0464-0549-AA2F-E06992FE28D2}" type="datetime1">
              <a:rPr lang="en-GB" smtClean="0"/>
              <a:t>05/02/2024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80618-F795-67EE-65C9-1455F223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1EDCD-2F22-4736-BF49-CD7126BA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7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7FFDDC-E6D3-DB11-2B65-9B436462F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4FA92-2EC9-DC72-2107-EE59BD867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1F483-5299-58F7-584F-AF710E4F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E72C2-34BE-EF47-BBCD-D87C27347C19}" type="datetime1">
              <a:rPr lang="en-GB" smtClean="0"/>
              <a:t>05/02/2024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C3AC4-900C-6176-3894-ABC6A02E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2261B-52E6-DC13-BDDD-6A6E7969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0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3340-3513-9DEC-EE79-6C9868F2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49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3D11-DEC4-5D74-416E-145907E3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577"/>
            <a:ext cx="10515600" cy="49433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9A0CF-292B-B69A-518A-B6037E56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9B2E-04DB-C747-BBC0-7D98907773C4}" type="datetime1">
              <a:rPr lang="en-GB" smtClean="0"/>
              <a:t>05/02/2024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44913-D17A-DCA0-8E45-ADC94A05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C2C64-94D9-57FE-8FF2-A357BD7E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6877" y="6356350"/>
            <a:ext cx="398253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94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506C-BDC6-BE03-DF69-D65E8B5E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379A8-E8CD-B546-87E2-05750E5D1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84191-A698-71C1-9C49-161C0631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80C58-CA07-1744-9D3A-14AB2008A8C3}" type="datetime1">
              <a:rPr lang="en-GB" smtClean="0"/>
              <a:t>05/02/2024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7A2CB-C80D-A1F6-E40B-8ABFDC6D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9538E-68AB-5CF6-83B6-13D0FFAA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7D7-B4EE-F8DB-9738-16724F26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514F-EC7B-3582-3946-358249672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EB84D-F445-0AFF-B1A2-0E7F47D57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5AAE6-1E45-1201-45C9-9550F9BD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EEB5-B10C-1B4A-A608-47E765A3C1A9}" type="datetime1">
              <a:rPr lang="en-GB" smtClean="0"/>
              <a:t>05/02/2024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8D5BF-5FAD-5B11-7F4B-876CFD09C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5D059-9D8C-CE3D-7405-1526FA9A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8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24D5-A9B5-2419-92A1-418A6A3E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13E5A-6831-B326-0A94-0F5EDEFE1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37F3B-FCF7-9B96-BE34-426DA1D11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07CFD-C09C-853F-4662-72D7024FB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4D361-10EF-B916-424F-1E89D9D1B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811682-A235-E2F2-20B4-105690BC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31F9-E938-2841-B6F8-9F47ACBB3ED6}" type="datetime1">
              <a:rPr lang="en-GB" smtClean="0"/>
              <a:t>05/02/2024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2AC8C7-1815-8AEC-9B8E-82B8CC50A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B672A9-2AE4-7713-8609-20D473F8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1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C39-FB98-D755-BC9B-D6608294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94330-4252-5618-2060-38319FAA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FDFD6-D299-1544-BF13-117959146519}" type="datetime1">
              <a:rPr lang="en-GB" smtClean="0"/>
              <a:t>05/02/2024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8FCB7-674B-922C-DAE8-C9058414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E362C-00AF-B953-862F-ABDFBCC1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4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E9818-7A7A-10B3-B63E-3AD45BA4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2FF1-8140-BE4B-BD3A-06FFEA8DD247}" type="datetime1">
              <a:rPr lang="en-GB" smtClean="0"/>
              <a:t>05/02/2024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311E9-4B16-05CB-B434-2A0D5B15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F31B5-CB8D-B450-691F-0548B008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BA0F-9338-708E-551E-81034BDC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B9C27-15CF-5660-59DB-5C1AC6404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7BF1D-5CFA-CF0E-5B0D-339BB59F1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1267F-3011-0398-A2E1-CB710F23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7416-BAE7-8141-80AD-BEC6FC9718A1}" type="datetime1">
              <a:rPr lang="en-GB" smtClean="0"/>
              <a:t>05/02/2024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9474C-311D-3CBD-0374-583D3FD4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F561-4D80-0F47-EC70-594B1735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1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FE4-D90B-2FFC-4826-FCD002D0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5AB7C-8A66-961F-0DB3-6D609ED9A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B016A-3834-729B-2462-3660BE394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F5DC7-DDAD-68E5-DD54-D3E0CFFA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55B93-8BF2-F043-90F8-05016D3EFBA1}" type="datetime1">
              <a:rPr lang="en-GB" smtClean="0"/>
              <a:t>05/02/2024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17217-6D54-C619-3472-EAD8D9A8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0949A-E9F9-159B-4987-7F06D90E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87078-6834-0FD0-CF36-C58880AF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C87BB-3338-655B-2D42-7B7C7548D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97AD4-5DAB-B0FD-2BA2-220F14717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3F477-FC4B-0541-AD6E-F71ABDC780E4}" type="datetime1">
              <a:rPr lang="en-GB" smtClean="0"/>
              <a:t>05/02/2024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58F5-DCB8-4CA0-ADA0-E191C08DE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E3A05-18F3-3235-AECE-2CBA63D8E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6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strumental_convergence" TargetMode="External"/><Relationship Id="rId2" Type="http://schemas.openxmlformats.org/officeDocument/2006/relationships/hyperlink" Target="https://en.wikipedia.org/wiki/Intelligent_agen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video" Target="https://www.youtube.com/embed/nKJlF-olKmg?start=434&amp;feature=oembed" TargetMode="External"/><Relationship Id="rId7" Type="http://schemas.openxmlformats.org/officeDocument/2006/relationships/image" Target="../media/image12.jpeg"/><Relationship Id="rId2" Type="http://schemas.openxmlformats.org/officeDocument/2006/relationships/video" Target="https://www.youtube.com/embed/tlOIHko8ySg?start=1&amp;feature=oembed" TargetMode="External"/><Relationship Id="rId1" Type="http://schemas.openxmlformats.org/officeDocument/2006/relationships/video" Target="https://www.youtube.com/embed/TaXUZfwACVE?list=PL5278ezwmoxQODgYB0hWnC0-Ob09GZGe2" TargetMode="External"/><Relationship Id="rId6" Type="http://schemas.openxmlformats.org/officeDocument/2006/relationships/hyperlink" Target="https://vkrakovna.wordpress.com/2018/04/02/specification-gaming-examples-in-ai/" TargetMode="External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YXy-A4siMw&amp;t=604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kbPdEHEyEI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JLcIBixGj8?feature=oembed" TargetMode="External"/><Relationship Id="rId4" Type="http://schemas.openxmlformats.org/officeDocument/2006/relationships/hyperlink" Target="https://arxiv.org/pdf/1906.01820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EENEFaVUzU?feature=oembed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YXy-A4siMw&amp;t=604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chart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YXy-A4siMw&amp;t=604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weekin.ai/p/the-ai-scaling-hypothes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ollage of a person's face and a computer chip&#10;&#10;Description automatically generated">
            <a:extLst>
              <a:ext uri="{FF2B5EF4-FFF2-40B4-BE49-F238E27FC236}">
                <a16:creationId xmlns:a16="http://schemas.microsoft.com/office/drawing/2014/main" id="{DEEDC6C6-E56D-CC4E-517C-AA2DDB213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7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AF92D-5ACB-D6F5-51C8-E8DFAEBB7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AI and Existential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337F8-A581-7062-0C70-075E107F3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Levan Bokeria</a:t>
            </a:r>
          </a:p>
          <a:p>
            <a:r>
              <a:rPr lang="en-US" dirty="0">
                <a:solidFill>
                  <a:schemeClr val="bg1"/>
                </a:solidFill>
              </a:rPr>
              <a:t>Presentation for the Foundational Models Discussion Group</a:t>
            </a:r>
          </a:p>
          <a:p>
            <a:r>
              <a:rPr lang="en-US" dirty="0">
                <a:solidFill>
                  <a:schemeClr val="bg1"/>
                </a:solidFill>
              </a:rPr>
              <a:t>2024-02-05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DA38E-D53A-77EC-8E69-FE3110A8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926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CF0B-97D2-CF5C-73A8-A5977F8D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convergence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8DF88-B337-5E25-0A0A-1B6F93C17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“Instrumental convergence</a:t>
            </a:r>
            <a:r>
              <a:rPr lang="en-GB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hypothetical tendency for most sufficiently </a:t>
            </a:r>
            <a:r>
              <a:rPr lang="en-GB" sz="20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Intelligent agent"/>
              </a:rPr>
              <a:t>intelligent beings</a:t>
            </a:r>
            <a:r>
              <a:rPr lang="en-GB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(human and non-human) to pursue similar sub-goals, even if their ultimate goals are quite different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.” (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/>
              </a:rPr>
              <a:t>Wikipedia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en-GB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Self-preservation: “You can’t fetch coffee if you’re dead” – Stuart Russel.</a:t>
            </a:r>
          </a:p>
          <a:p>
            <a:pPr lvl="1"/>
            <a:r>
              <a:rPr lang="en-GB" sz="1800" dirty="0">
                <a:solidFill>
                  <a:srgbClr val="202122"/>
                </a:solidFill>
                <a:latin typeface="Arial" panose="020B0604020202020204" pitchFamily="34" charset="0"/>
              </a:rPr>
              <a:t>Goal integrity: AGI will prevent us from changing its goal.</a:t>
            </a:r>
          </a:p>
          <a:p>
            <a:pPr lvl="1"/>
            <a:r>
              <a:rPr lang="en-GB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Power acquisition: for almost any purpose, having more power/resources will be useful.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6CCE1-D060-AB02-3DF5-8FCEF2E2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1C68-FE81-0D92-FF98-EF40F457C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7022-37C5-06E8-14F6-868C0F1B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gaming</a:t>
            </a:r>
          </a:p>
        </p:txBody>
      </p:sp>
      <p:pic>
        <p:nvPicPr>
          <p:cNvPr id="9" name="Online Media 8" descr="Why Walk When You Can Somersault?">
            <a:hlinkClick r:id="" action="ppaction://media"/>
            <a:extLst>
              <a:ext uri="{FF2B5EF4-FFF2-40B4-BE49-F238E27FC236}">
                <a16:creationId xmlns:a16="http://schemas.microsoft.com/office/drawing/2014/main" id="{D784D37A-680F-4089-576A-FA825CDA1E9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592487" y="499329"/>
            <a:ext cx="4252026" cy="31890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75D86-13EB-EBA8-2AE6-BF81BDD8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B4763-0119-8DA6-8168-558C78CE9282}"/>
              </a:ext>
            </a:extLst>
          </p:cNvPr>
          <p:cNvSpPr txBox="1"/>
          <p:nvPr/>
        </p:nvSpPr>
        <p:spPr>
          <a:xfrm>
            <a:off x="0" y="6492875"/>
            <a:ext cx="10515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Victoria </a:t>
            </a:r>
            <a:r>
              <a:rPr lang="en-US" sz="1000" dirty="0" err="1"/>
              <a:t>Krakovna</a:t>
            </a:r>
            <a:r>
              <a:rPr lang="en-US" sz="1000" dirty="0"/>
              <a:t> blog: </a:t>
            </a:r>
            <a:r>
              <a:rPr lang="en-US" sz="1000" dirty="0">
                <a:hlinkClick r:id="rId6"/>
              </a:rPr>
              <a:t>https://vkrakovna.wordpress.com/2018/04/02/specification-gaming-examples-in-ai/</a:t>
            </a:r>
            <a:r>
              <a:rPr lang="en-US" sz="1000" dirty="0"/>
              <a:t> </a:t>
            </a:r>
          </a:p>
        </p:txBody>
      </p:sp>
      <p:pic>
        <p:nvPicPr>
          <p:cNvPr id="3" name="Online Media 2" descr="CoastRunners 7">
            <a:hlinkClick r:id="" action="ppaction://media"/>
            <a:extLst>
              <a:ext uri="{FF2B5EF4-FFF2-40B4-BE49-F238E27FC236}">
                <a16:creationId xmlns:a16="http://schemas.microsoft.com/office/drawing/2014/main" id="{C1A1AB3A-9461-1ED2-9712-7A336D4FA05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79582" y="1668704"/>
            <a:ext cx="5714035" cy="4285526"/>
          </a:xfrm>
          <a:prstGeom prst="rect">
            <a:avLst/>
          </a:prstGeom>
        </p:spPr>
      </p:pic>
      <p:pic>
        <p:nvPicPr>
          <p:cNvPr id="5" name="Online Media 4" descr="9 Examples of Specification Gaming">
            <a:hlinkClick r:id="" action="ppaction://media"/>
            <a:extLst>
              <a:ext uri="{FF2B5EF4-FFF2-40B4-BE49-F238E27FC236}">
                <a16:creationId xmlns:a16="http://schemas.microsoft.com/office/drawing/2014/main" id="{CD081E6A-2FCC-E179-D30C-7FBA84C70910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8"/>
          <a:stretch>
            <a:fillRect/>
          </a:stretch>
        </p:blipFill>
        <p:spPr>
          <a:xfrm>
            <a:off x="6592487" y="4145380"/>
            <a:ext cx="4559461" cy="2576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3AC21-D7F3-2961-A905-F944F8D3F07E}"/>
              </a:ext>
            </a:extLst>
          </p:cNvPr>
          <p:cNvSpPr txBox="1"/>
          <p:nvPr/>
        </p:nvSpPr>
        <p:spPr>
          <a:xfrm>
            <a:off x="1678329" y="1303037"/>
            <a:ext cx="305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Reinforcement learning agents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A6BCA-E259-BBD0-C360-1AABD7FCA97A}"/>
              </a:ext>
            </a:extLst>
          </p:cNvPr>
          <p:cNvSpPr txBox="1"/>
          <p:nvPr/>
        </p:nvSpPr>
        <p:spPr>
          <a:xfrm>
            <a:off x="7512849" y="154431"/>
            <a:ext cx="24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7D751-B672-94D8-BA92-D3EF66642F33}"/>
              </a:ext>
            </a:extLst>
          </p:cNvPr>
          <p:cNvSpPr txBox="1"/>
          <p:nvPr/>
        </p:nvSpPr>
        <p:spPr>
          <a:xfrm>
            <a:off x="8189177" y="3776048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bugs</a:t>
            </a:r>
          </a:p>
        </p:txBody>
      </p:sp>
    </p:spTree>
    <p:extLst>
      <p:ext uri="{BB962C8B-B14F-4D97-AF65-F5344CB8AC3E}">
        <p14:creationId xmlns:p14="http://schemas.microsoft.com/office/powerpoint/2010/main" val="42455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7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5509-9AAE-B8C0-5B57-039497C2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gaming</a:t>
            </a:r>
          </a:p>
        </p:txBody>
      </p:sp>
      <p:pic>
        <p:nvPicPr>
          <p:cNvPr id="6" name="Content Placeholder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4583D53-5AC2-4F50-6E0D-629CF2B48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140" y="1614304"/>
            <a:ext cx="8525719" cy="36293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CF713-C1F5-EC25-B599-B34190F8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82AF3-C94C-47CA-FE0C-77885220B432}"/>
              </a:ext>
            </a:extLst>
          </p:cNvPr>
          <p:cNvSpPr txBox="1"/>
          <p:nvPr/>
        </p:nvSpPr>
        <p:spPr>
          <a:xfrm>
            <a:off x="0" y="6504584"/>
            <a:ext cx="99600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Robert Miles, “Intro to AI Safety” </a:t>
            </a:r>
            <a:r>
              <a:rPr lang="en-US" sz="1200" dirty="0">
                <a:hlinkClick r:id="rId3"/>
              </a:rPr>
              <a:t>https://www.youtube.com/watch?v=pYXy-A4siMw&amp;t=604s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374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9A85-DDDF-9074-EB94-560192688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with superintelligence</a:t>
            </a:r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830728-78C2-A2B8-A324-2322C7A8D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389" y="1705216"/>
            <a:ext cx="3988443" cy="39884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3A3FC-FBB5-AA8B-642B-178860F4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group of people around a brain&#10;&#10;Description automatically generated">
            <a:extLst>
              <a:ext uri="{FF2B5EF4-FFF2-40B4-BE49-F238E27FC236}">
                <a16:creationId xmlns:a16="http://schemas.microsoft.com/office/drawing/2014/main" id="{E5A73C92-F6CB-5553-6A8D-38FFB2EF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30" y="1572267"/>
            <a:ext cx="4254339" cy="425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DC85-D799-5CFF-19FC-7935931D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shift</a:t>
            </a:r>
          </a:p>
        </p:txBody>
      </p:sp>
      <p:pic>
        <p:nvPicPr>
          <p:cNvPr id="5" name="Online Media 4" descr="We Were Right! Real Inner Misalignment">
            <a:hlinkClick r:id="" action="ppaction://media"/>
            <a:extLst>
              <a:ext uri="{FF2B5EF4-FFF2-40B4-BE49-F238E27FC236}">
                <a16:creationId xmlns:a16="http://schemas.microsoft.com/office/drawing/2014/main" id="{C369C46F-68F5-6A3E-A09C-8426790234B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20850" y="1233488"/>
            <a:ext cx="8750300" cy="4943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0357C-2602-0C74-E41A-59948CC2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1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1B2C-DBC9-10B2-A1AE-EBA88073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Mesa-</a:t>
            </a:r>
            <a:r>
              <a:rPr lang="en-US" dirty="0" err="1"/>
              <a:t>Optimisers</a:t>
            </a:r>
            <a:endParaRPr lang="en-US" dirty="0"/>
          </a:p>
        </p:txBody>
      </p:sp>
      <p:pic>
        <p:nvPicPr>
          <p:cNvPr id="5" name="Online Media 4" descr="The OTHER AI Alignment Problem: Mesa-Optimizers and Inner Alignment">
            <a:hlinkClick r:id="" action="ppaction://media"/>
            <a:extLst>
              <a:ext uri="{FF2B5EF4-FFF2-40B4-BE49-F238E27FC236}">
                <a16:creationId xmlns:a16="http://schemas.microsoft.com/office/drawing/2014/main" id="{83D02D77-B020-95C0-EC60-DEF44BBB374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34375" y="1628588"/>
            <a:ext cx="6992502" cy="39504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56DE4-C8B9-39D7-8C3B-2C7FEFE3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A6287-317C-2003-6045-54D2B7CD725A}"/>
              </a:ext>
            </a:extLst>
          </p:cNvPr>
          <p:cNvSpPr txBox="1"/>
          <p:nvPr/>
        </p:nvSpPr>
        <p:spPr>
          <a:xfrm>
            <a:off x="1039349" y="1898248"/>
            <a:ext cx="154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9CD7B-A851-F1E1-A504-51DB687DCE5B}"/>
              </a:ext>
            </a:extLst>
          </p:cNvPr>
          <p:cNvSpPr txBox="1"/>
          <p:nvPr/>
        </p:nvSpPr>
        <p:spPr>
          <a:xfrm>
            <a:off x="1120845" y="3924888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Humans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6F009-6208-A0C6-7B91-3CA4AD3BDC3B}"/>
              </a:ext>
            </a:extLst>
          </p:cNvPr>
          <p:cNvSpPr txBox="1"/>
          <p:nvPr/>
        </p:nvSpPr>
        <p:spPr>
          <a:xfrm>
            <a:off x="2657977" y="1898248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Humans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1344C-BEBE-68E9-D6EC-CBDD8E85D6BF}"/>
              </a:ext>
            </a:extLst>
          </p:cNvPr>
          <p:cNvSpPr txBox="1"/>
          <p:nvPr/>
        </p:nvSpPr>
        <p:spPr>
          <a:xfrm>
            <a:off x="3110024" y="3924888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C962B-51B9-0BDC-99A5-FBB4075AB801}"/>
              </a:ext>
            </a:extLst>
          </p:cNvPr>
          <p:cNvSpPr txBox="1"/>
          <p:nvPr/>
        </p:nvSpPr>
        <p:spPr>
          <a:xfrm>
            <a:off x="112052" y="1990581"/>
            <a:ext cx="729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Base</a:t>
            </a:r>
          </a:p>
          <a:p>
            <a:pPr algn="ctr"/>
            <a:r>
              <a:rPr lang="en-US" sz="1100" dirty="0" err="1"/>
              <a:t>optimiser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1CEBF-AAE4-9654-B855-AF1A8EA00C8D}"/>
              </a:ext>
            </a:extLst>
          </p:cNvPr>
          <p:cNvSpPr txBox="1"/>
          <p:nvPr/>
        </p:nvSpPr>
        <p:spPr>
          <a:xfrm>
            <a:off x="146777" y="4016150"/>
            <a:ext cx="729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Mesa</a:t>
            </a:r>
          </a:p>
          <a:p>
            <a:pPr algn="ctr"/>
            <a:r>
              <a:rPr lang="en-US" sz="1100" dirty="0" err="1"/>
              <a:t>optimiser</a:t>
            </a:r>
            <a:endParaRPr lang="en-US" sz="11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756C81-5BED-0721-91FA-0247F5922E0F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1814304" y="2421468"/>
            <a:ext cx="1" cy="1503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B19BE9-85EF-CDB1-3093-F7834D267E8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351436" y="2421468"/>
            <a:ext cx="0" cy="1503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BC8DE9-7EB0-9493-C7EF-0D157EACBD04}"/>
              </a:ext>
            </a:extLst>
          </p:cNvPr>
          <p:cNvSpPr txBox="1"/>
          <p:nvPr/>
        </p:nvSpPr>
        <p:spPr>
          <a:xfrm>
            <a:off x="110151" y="6538912"/>
            <a:ext cx="34083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Hubinger</a:t>
            </a:r>
            <a:r>
              <a:rPr lang="en-US" sz="1050" dirty="0"/>
              <a:t> et al, 2021 </a:t>
            </a:r>
            <a:r>
              <a:rPr lang="en-US" sz="1050" dirty="0">
                <a:hlinkClick r:id="rId4"/>
              </a:rPr>
              <a:t>https://arxiv.org/pdf/1906.01820.pdf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157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184-A80A-E474-817B-A0BA1C6C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AI x risk a priority?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7964B-8D11-1B7C-DD1E-6546196D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47A1D4-0BB5-FBD5-259E-36AC389C4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ITN framework: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13DB7-BEAA-7024-B3DC-3011C4E05D45}"/>
              </a:ext>
            </a:extLst>
          </p:cNvPr>
          <p:cNvGrpSpPr/>
          <p:nvPr/>
        </p:nvGrpSpPr>
        <p:grpSpPr>
          <a:xfrm>
            <a:off x="1139141" y="1822222"/>
            <a:ext cx="5435278" cy="2174016"/>
            <a:chOff x="1139141" y="1822222"/>
            <a:chExt cx="5435278" cy="2174016"/>
          </a:xfrm>
        </p:grpSpPr>
        <p:pic>
          <p:nvPicPr>
            <p:cNvPr id="9" name="Content Placeholder 5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BB4042F1-FCA9-F672-2656-74C34AC8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141" y="1841424"/>
              <a:ext cx="5435278" cy="215481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B9DF2C-EA43-644B-C560-B3E175065A55}"/>
                </a:ext>
              </a:extLst>
            </p:cNvPr>
            <p:cNvSpPr txBox="1"/>
            <p:nvPr/>
          </p:nvSpPr>
          <p:spPr>
            <a:xfrm>
              <a:off x="1428669" y="2491624"/>
              <a:ext cx="133216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Tractability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72F85D-50F6-BCAB-4EA1-ACCD137A0619}"/>
                </a:ext>
              </a:extLst>
            </p:cNvPr>
            <p:cNvSpPr txBox="1"/>
            <p:nvPr/>
          </p:nvSpPr>
          <p:spPr>
            <a:xfrm>
              <a:off x="1442172" y="1822222"/>
              <a:ext cx="139179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Importance</a:t>
              </a:r>
            </a:p>
          </p:txBody>
        </p:sp>
      </p:grpSp>
      <p:pic>
        <p:nvPicPr>
          <p:cNvPr id="16" name="Picture 15" descr="A screenshot of a web page&#10;&#10;Description automatically generated">
            <a:extLst>
              <a:ext uri="{FF2B5EF4-FFF2-40B4-BE49-F238E27FC236}">
                <a16:creationId xmlns:a16="http://schemas.microsoft.com/office/drawing/2014/main" id="{94FC701B-C346-544A-142F-DD75405C6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53" y="170253"/>
            <a:ext cx="5555850" cy="2080225"/>
          </a:xfrm>
          <a:prstGeom prst="rect">
            <a:avLst/>
          </a:prstGeom>
        </p:spPr>
      </p:pic>
      <p:pic>
        <p:nvPicPr>
          <p:cNvPr id="17" name="Online Media 16" descr="The Last Human – A Glimpse Into The Far Future">
            <a:hlinkClick r:id="" action="ppaction://media"/>
            <a:extLst>
              <a:ext uri="{FF2B5EF4-FFF2-40B4-BE49-F238E27FC236}">
                <a16:creationId xmlns:a16="http://schemas.microsoft.com/office/drawing/2014/main" id="{4AB655DF-CD88-8F78-3EB8-20263E78D8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390725" y="3285418"/>
            <a:ext cx="5435278" cy="307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2DC5-E9A4-CA17-9193-481881C6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about it?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AA05-9073-E5F7-D2C5-DDB05129E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 work on AI alignment</a:t>
            </a:r>
          </a:p>
          <a:p>
            <a:pPr lvl="1"/>
            <a:r>
              <a:rPr lang="en-US" dirty="0"/>
              <a:t>Inverse Reinforcement Learning (IRL)</a:t>
            </a:r>
          </a:p>
          <a:p>
            <a:pPr lvl="1"/>
            <a:r>
              <a:rPr lang="en-US" dirty="0"/>
              <a:t>Alignment through Debate</a:t>
            </a:r>
          </a:p>
          <a:p>
            <a:pPr lvl="1"/>
            <a:r>
              <a:rPr lang="en-US" dirty="0"/>
              <a:t>Iterated Distillation and Amplification (IDA)</a:t>
            </a:r>
          </a:p>
          <a:p>
            <a:r>
              <a:rPr lang="en-US" dirty="0"/>
              <a:t>Governance work</a:t>
            </a:r>
          </a:p>
          <a:p>
            <a:r>
              <a:rPr lang="en-US" dirty="0"/>
              <a:t>Public outreach and education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C20AB-66A8-2075-A90D-9CBF28F2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9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31D6-27AE-57CD-9FA1-1C2517BF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0F977-5BF9-CD53-519A-3DDD772A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Slides ~= endorsement</a:t>
            </a:r>
          </a:p>
          <a:p>
            <a:r>
              <a:rPr lang="en-US" sz="2400" dirty="0"/>
              <a:t>Postpone discussing people and institutes (like “the letter” and who signed it) </a:t>
            </a:r>
          </a:p>
          <a:p>
            <a:r>
              <a:rPr lang="en-US" sz="2400" dirty="0"/>
              <a:t>Discuss only the substance of AI x-risk:</a:t>
            </a:r>
          </a:p>
          <a:p>
            <a:pPr lvl="1"/>
            <a:r>
              <a:rPr lang="en-US" sz="2000" dirty="0"/>
              <a:t>Some of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4A179-53B9-0CE1-AD51-445AFC42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4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A816-C6E8-FA6F-5780-F6C0F8BA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AI Safety landscape:</a:t>
            </a:r>
          </a:p>
        </p:txBody>
      </p:sp>
      <p:pic>
        <p:nvPicPr>
          <p:cNvPr id="6" name="Content Placeholder 5" descr="A screenshot of a car crash&#10;&#10;Description automatically generated">
            <a:extLst>
              <a:ext uri="{FF2B5EF4-FFF2-40B4-BE49-F238E27FC236}">
                <a16:creationId xmlns:a16="http://schemas.microsoft.com/office/drawing/2014/main" id="{B8ED8C21-6DA8-2DDA-ED00-91B2993D2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124" y="1302158"/>
            <a:ext cx="8021891" cy="42536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8E13-40D1-325A-8B73-65C26E0C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322C2-5855-8DA8-F409-FFC150F583F4}"/>
              </a:ext>
            </a:extLst>
          </p:cNvPr>
          <p:cNvSpPr txBox="1"/>
          <p:nvPr/>
        </p:nvSpPr>
        <p:spPr>
          <a:xfrm>
            <a:off x="0" y="6504584"/>
            <a:ext cx="99600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Robert Miles, “Intro to AI Safety” </a:t>
            </a:r>
            <a:r>
              <a:rPr lang="en-US" sz="1200" dirty="0">
                <a:hlinkClick r:id="rId3"/>
              </a:rPr>
              <a:t>https://www.youtube.com/watch?v=pYXy-A4siMw&amp;t=604s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96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7E00-7868-86D4-28CD-5CE7C06E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5FEE1-63E0-8285-DD30-64B4B33E0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X-risk:</a:t>
            </a:r>
          </a:p>
          <a:p>
            <a:r>
              <a:rPr lang="en-US" sz="1600" dirty="0"/>
              <a:t>“one where an adverse outcome would either annihilate Earth-originating intelligent life or permanently and drastically curtail its potential” (Bostrom 2002).</a:t>
            </a:r>
          </a:p>
          <a:p>
            <a:pPr marL="0" indent="0">
              <a:buNone/>
            </a:pPr>
            <a:r>
              <a:rPr lang="en-US" sz="1800" b="1" dirty="0"/>
              <a:t>Artificial General Intelligence (AGI):</a:t>
            </a:r>
          </a:p>
          <a:p>
            <a:r>
              <a:rPr lang="en-US" sz="1600" dirty="0"/>
              <a:t>An AI system capable of solving tasks of at least as much generality as humans. </a:t>
            </a:r>
          </a:p>
          <a:p>
            <a:r>
              <a:rPr lang="en-US" sz="1600" dirty="0"/>
              <a:t>“highly autonomous systems that outperform humans at most economically valuable work” (cite, </a:t>
            </a:r>
            <a:r>
              <a:rPr lang="en-US" sz="1600" dirty="0" err="1"/>
              <a:t>OpenAI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https://openai.com/charter</a:t>
            </a:r>
            <a:r>
              <a:rPr lang="en-US" sz="1600" dirty="0"/>
              <a:t> )</a:t>
            </a:r>
          </a:p>
          <a:p>
            <a:pPr marL="0" indent="0">
              <a:buNone/>
            </a:pPr>
            <a:r>
              <a:rPr lang="en-US" sz="1800" b="1" dirty="0"/>
              <a:t>Artificial Superintelligence (ASI):</a:t>
            </a:r>
          </a:p>
          <a:p>
            <a:r>
              <a:rPr lang="en-US" sz="1600" dirty="0"/>
              <a:t>”Any intellect that greatly exceeds cognitive performance of humans in virtually all domains of interest” (Bostrom, “Superintelligence”, 2014) </a:t>
            </a:r>
          </a:p>
          <a:p>
            <a:pPr marL="0" indent="0">
              <a:buNone/>
            </a:pPr>
            <a:r>
              <a:rPr lang="en-US" sz="1800" b="1" dirty="0"/>
              <a:t>Intelligence:</a:t>
            </a:r>
          </a:p>
          <a:p>
            <a:r>
              <a:rPr lang="en-US" sz="1600" dirty="0"/>
              <a:t>Whatever it is that lets an agent choose effective actions to achieve its goals (</a:t>
            </a:r>
            <a:r>
              <a:rPr lang="en-US" sz="1600" dirty="0">
                <a:hlinkClick r:id="rId4"/>
              </a:rPr>
              <a:t>Robert Miles, “Intro to AI Safety”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800" b="1" dirty="0"/>
              <a:t>Alignment:</a:t>
            </a:r>
          </a:p>
          <a:p>
            <a:r>
              <a:rPr lang="en-US" sz="1600" dirty="0"/>
              <a:t>An AI is “intent aligned” if it is trying to do, or “impact aligned” if it is succeeding in doing what a human person or institution wants it to do (</a:t>
            </a:r>
            <a:r>
              <a:rPr lang="en-US" sz="1600" dirty="0" err="1"/>
              <a:t>Critch</a:t>
            </a:r>
            <a:r>
              <a:rPr lang="en-US" sz="1600" dirty="0"/>
              <a:t>, 2020).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AE45C-D619-2FE1-9106-CD242618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37A31-1953-A842-511C-C61D256E3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5FDD-015B-7B19-B7CA-BF3C4227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the (strongest) argument: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39E682-87EC-4060-117B-B811CE2FAD7A}"/>
              </a:ext>
            </a:extLst>
          </p:cNvPr>
          <p:cNvSpPr/>
          <p:nvPr/>
        </p:nvSpPr>
        <p:spPr>
          <a:xfrm>
            <a:off x="93879" y="1566788"/>
            <a:ext cx="1789044" cy="12128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AGI is possible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A658B55-F415-46F0-601B-80E35AAE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23C15-31D7-71C9-14A2-5ECA42E725CE}"/>
              </a:ext>
            </a:extLst>
          </p:cNvPr>
          <p:cNvSpPr txBox="1"/>
          <p:nvPr/>
        </p:nvSpPr>
        <p:spPr>
          <a:xfrm>
            <a:off x="93879" y="3083517"/>
            <a:ext cx="334380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Arguments from Nick Bostrom’s “Superintelligence”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77B7A-2A5D-2D20-B04A-C023ABF31E67}"/>
              </a:ext>
            </a:extLst>
          </p:cNvPr>
          <p:cNvSpPr txBox="1"/>
          <p:nvPr/>
        </p:nvSpPr>
        <p:spPr>
          <a:xfrm>
            <a:off x="1693393" y="4943866"/>
            <a:ext cx="246492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57163" indent="-157163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Extrapolating trends</a:t>
            </a:r>
          </a:p>
          <a:p>
            <a:pPr marL="157163" indent="-157163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Scaling hypothesis</a:t>
            </a:r>
          </a:p>
          <a:p>
            <a:pPr marL="157163" indent="-157163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Expert surveys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F37DB-C7C9-78A9-2B74-91E0649D78BE}"/>
              </a:ext>
            </a:extLst>
          </p:cNvPr>
          <p:cNvSpPr txBox="1"/>
          <p:nvPr/>
        </p:nvSpPr>
        <p:spPr>
          <a:xfrm>
            <a:off x="4158321" y="3200029"/>
            <a:ext cx="257444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57163" indent="-157163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Paperclip maximizer! </a:t>
            </a:r>
          </a:p>
          <a:p>
            <a:pPr marL="157163" indent="-157163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Specification gaming</a:t>
            </a:r>
          </a:p>
          <a:p>
            <a:pPr marL="157163" indent="-157163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RLHF problems</a:t>
            </a:r>
          </a:p>
          <a:p>
            <a:pPr marL="157163" indent="-157163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Mesa-</a:t>
            </a:r>
            <a:r>
              <a:rPr lang="en-US" sz="2000" dirty="0" err="1">
                <a:latin typeface="+mj-lt"/>
              </a:rPr>
              <a:t>optimisers</a:t>
            </a:r>
            <a:endParaRPr lang="en-US" sz="2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3BA32-505A-41D1-1B1E-030320C5D92E}"/>
              </a:ext>
            </a:extLst>
          </p:cNvPr>
          <p:cNvSpPr txBox="1"/>
          <p:nvPr/>
        </p:nvSpPr>
        <p:spPr>
          <a:xfrm>
            <a:off x="5839242" y="5595731"/>
            <a:ext cx="236972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Strategic awareness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39497-C020-6EAF-F76E-5F21059AEEEC}"/>
              </a:ext>
            </a:extLst>
          </p:cNvPr>
          <p:cNvSpPr txBox="1"/>
          <p:nvPr/>
        </p:nvSpPr>
        <p:spPr>
          <a:xfrm>
            <a:off x="7024105" y="3083517"/>
            <a:ext cx="4578202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57163" indent="-157163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How to prioritize? The ITN framework</a:t>
            </a:r>
          </a:p>
          <a:p>
            <a:pPr indent="-346075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Other risks:</a:t>
            </a:r>
          </a:p>
          <a:p>
            <a:pPr marL="314325" lvl="1" indent="-166688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Nuclear wars?</a:t>
            </a:r>
          </a:p>
          <a:p>
            <a:pPr marL="314325" lvl="1" indent="-166688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Pandemics?</a:t>
            </a:r>
          </a:p>
          <a:p>
            <a:pPr marL="314325" lvl="1" indent="-166688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Synthetic biology?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29672-5164-EE52-533B-33BA9FB0DACC}"/>
              </a:ext>
            </a:extLst>
          </p:cNvPr>
          <p:cNvSpPr txBox="1"/>
          <p:nvPr/>
        </p:nvSpPr>
        <p:spPr>
          <a:xfrm>
            <a:off x="8989292" y="5287954"/>
            <a:ext cx="3144833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57163" indent="-157163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Technical alignment work</a:t>
            </a:r>
          </a:p>
          <a:p>
            <a:pPr marL="157163" indent="-157163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Governance solutions</a:t>
            </a:r>
          </a:p>
          <a:p>
            <a:pPr marL="157163" indent="-157163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Public outreach work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D32FF46-1FD6-0D4B-39C8-4903079EE806}"/>
              </a:ext>
            </a:extLst>
          </p:cNvPr>
          <p:cNvGrpSpPr/>
          <p:nvPr/>
        </p:nvGrpSpPr>
        <p:grpSpPr>
          <a:xfrm>
            <a:off x="1778750" y="1171885"/>
            <a:ext cx="2136394" cy="1607746"/>
            <a:chOff x="1778750" y="1171885"/>
            <a:chExt cx="2136394" cy="16077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C9037A5-5A21-BDD3-BF9C-C02F58110AF3}"/>
                </a:ext>
              </a:extLst>
            </p:cNvPr>
            <p:cNvSpPr/>
            <p:nvPr/>
          </p:nvSpPr>
          <p:spPr>
            <a:xfrm>
              <a:off x="2126100" y="1566788"/>
              <a:ext cx="1789044" cy="121284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AGI is coming soon</a:t>
              </a: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D49CEF5C-1E94-ACDD-44E2-C3ED4C33C1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127"/>
            <a:stretch/>
          </p:blipFill>
          <p:spPr bwMode="auto">
            <a:xfrm flipH="1">
              <a:off x="1778750" y="1171885"/>
              <a:ext cx="455163" cy="343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BC36EA-A94E-F22F-AEBF-1DB8A7F9CC98}"/>
              </a:ext>
            </a:extLst>
          </p:cNvPr>
          <p:cNvGrpSpPr/>
          <p:nvPr/>
        </p:nvGrpSpPr>
        <p:grpSpPr>
          <a:xfrm>
            <a:off x="3804319" y="1171885"/>
            <a:ext cx="2143046" cy="1607746"/>
            <a:chOff x="3804319" y="1171885"/>
            <a:chExt cx="2143046" cy="160774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0CADBF2-59C3-E8E7-BB33-E20CCA20F1C0}"/>
                </a:ext>
              </a:extLst>
            </p:cNvPr>
            <p:cNvSpPr/>
            <p:nvPr/>
          </p:nvSpPr>
          <p:spPr>
            <a:xfrm>
              <a:off x="4158321" y="1566788"/>
              <a:ext cx="1789044" cy="121284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AGI alignment is very hard</a:t>
              </a:r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5D982EC-04D3-E24E-FD00-3818D5C075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127"/>
            <a:stretch/>
          </p:blipFill>
          <p:spPr bwMode="auto">
            <a:xfrm flipH="1">
              <a:off x="3804319" y="1171885"/>
              <a:ext cx="455163" cy="343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94A045-7033-77D7-7CAB-0EAE1014329B}"/>
              </a:ext>
            </a:extLst>
          </p:cNvPr>
          <p:cNvGrpSpPr/>
          <p:nvPr/>
        </p:nvGrpSpPr>
        <p:grpSpPr>
          <a:xfrm>
            <a:off x="5853038" y="1195035"/>
            <a:ext cx="2126548" cy="1584596"/>
            <a:chOff x="5853038" y="1195035"/>
            <a:chExt cx="2126548" cy="15845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617C7C3-5051-AC1E-8EF2-31FD002B358B}"/>
                </a:ext>
              </a:extLst>
            </p:cNvPr>
            <p:cNvSpPr/>
            <p:nvPr/>
          </p:nvSpPr>
          <p:spPr>
            <a:xfrm>
              <a:off x="6190542" y="1566788"/>
              <a:ext cx="1789044" cy="121284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Mis-aligned AGI is an x-risk</a:t>
              </a: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EA5B64C-D973-FF8C-52C1-28A46581F8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127"/>
            <a:stretch/>
          </p:blipFill>
          <p:spPr bwMode="auto">
            <a:xfrm flipH="1">
              <a:off x="5853038" y="1195035"/>
              <a:ext cx="455163" cy="343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B305EDC-EED7-E850-D34F-692CA37AEB13}"/>
              </a:ext>
            </a:extLst>
          </p:cNvPr>
          <p:cNvGrpSpPr/>
          <p:nvPr/>
        </p:nvGrpSpPr>
        <p:grpSpPr>
          <a:xfrm>
            <a:off x="7890182" y="1183460"/>
            <a:ext cx="2121625" cy="1596171"/>
            <a:chOff x="7890182" y="1183460"/>
            <a:chExt cx="2121625" cy="159617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47EF7E-A4C1-54AE-17E9-1E1F9E31344A}"/>
                </a:ext>
              </a:extLst>
            </p:cNvPr>
            <p:cNvSpPr/>
            <p:nvPr/>
          </p:nvSpPr>
          <p:spPr>
            <a:xfrm>
              <a:off x="8222763" y="1566788"/>
              <a:ext cx="1789044" cy="121284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AGI x-risk should be the top priority now</a:t>
              </a: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9D74723E-67B1-1637-2631-0CD9A22DC4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127"/>
            <a:stretch/>
          </p:blipFill>
          <p:spPr bwMode="auto">
            <a:xfrm flipH="1">
              <a:off x="7890182" y="1183460"/>
              <a:ext cx="455163" cy="343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8E242E-A9C7-4BBC-A29E-2823794D9587}"/>
              </a:ext>
            </a:extLst>
          </p:cNvPr>
          <p:cNvGrpSpPr/>
          <p:nvPr/>
        </p:nvGrpSpPr>
        <p:grpSpPr>
          <a:xfrm>
            <a:off x="9938901" y="1183460"/>
            <a:ext cx="2105126" cy="1596170"/>
            <a:chOff x="9938901" y="1183460"/>
            <a:chExt cx="2105126" cy="159617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530F44E-EE09-A413-B4A1-A3035EA66CC9}"/>
                </a:ext>
              </a:extLst>
            </p:cNvPr>
            <p:cNvSpPr/>
            <p:nvPr/>
          </p:nvSpPr>
          <p:spPr>
            <a:xfrm>
              <a:off x="10254983" y="1566787"/>
              <a:ext cx="1789044" cy="121284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can do something</a:t>
              </a: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29E49419-6E22-95B5-8603-FE3056E812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127"/>
            <a:stretch/>
          </p:blipFill>
          <p:spPr bwMode="auto">
            <a:xfrm flipH="1">
              <a:off x="9938901" y="1183460"/>
              <a:ext cx="455163" cy="343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0C6BA9-65A2-D26F-0A58-1C568677D0D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88401" y="2779631"/>
            <a:ext cx="0" cy="303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02FE55-206A-74F1-4F49-90095EE8CC39}"/>
              </a:ext>
            </a:extLst>
          </p:cNvPr>
          <p:cNvCxnSpPr>
            <a:cxnSpLocks/>
          </p:cNvCxnSpPr>
          <p:nvPr/>
        </p:nvCxnSpPr>
        <p:spPr>
          <a:xfrm>
            <a:off x="3662153" y="2779631"/>
            <a:ext cx="0" cy="21642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19FF8D-210C-17EC-DC18-D901CF8F4AE1}"/>
              </a:ext>
            </a:extLst>
          </p:cNvPr>
          <p:cNvCxnSpPr>
            <a:cxnSpLocks/>
          </p:cNvCxnSpPr>
          <p:nvPr/>
        </p:nvCxnSpPr>
        <p:spPr>
          <a:xfrm>
            <a:off x="5120563" y="2779631"/>
            <a:ext cx="0" cy="4203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25B4AD-222D-B343-8632-83B5860B284B}"/>
              </a:ext>
            </a:extLst>
          </p:cNvPr>
          <p:cNvCxnSpPr>
            <a:cxnSpLocks/>
          </p:cNvCxnSpPr>
          <p:nvPr/>
        </p:nvCxnSpPr>
        <p:spPr>
          <a:xfrm>
            <a:off x="6903064" y="2779631"/>
            <a:ext cx="0" cy="2816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72F0766-A691-3480-76BC-731896B720E3}"/>
              </a:ext>
            </a:extLst>
          </p:cNvPr>
          <p:cNvCxnSpPr>
            <a:cxnSpLocks/>
          </p:cNvCxnSpPr>
          <p:nvPr/>
        </p:nvCxnSpPr>
        <p:spPr>
          <a:xfrm>
            <a:off x="9067531" y="2779631"/>
            <a:ext cx="0" cy="303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D52226-6A81-79B6-4B0C-C7AF33A8750C}"/>
              </a:ext>
            </a:extLst>
          </p:cNvPr>
          <p:cNvCxnSpPr>
            <a:cxnSpLocks/>
          </p:cNvCxnSpPr>
          <p:nvPr/>
        </p:nvCxnSpPr>
        <p:spPr>
          <a:xfrm>
            <a:off x="11845455" y="2779631"/>
            <a:ext cx="0" cy="2508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70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CE42-52B1-DF34-5D74-52E52375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is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D574E-ED1C-B8C1-797D-959849C5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Recapitulate evolution</a:t>
            </a:r>
          </a:p>
          <a:p>
            <a:r>
              <a:rPr lang="en-US" dirty="0"/>
              <a:t>Human brain as a template – whole brain emulation</a:t>
            </a:r>
          </a:p>
          <a:p>
            <a:r>
              <a:rPr lang="en-US" dirty="0"/>
              <a:t>Turing (1950) – A child machine:</a:t>
            </a:r>
          </a:p>
          <a:p>
            <a:r>
              <a:rPr lang="en-US" dirty="0"/>
              <a:t>Brain-Computer interfaces</a:t>
            </a:r>
          </a:p>
          <a:p>
            <a:r>
              <a:rPr lang="en-US" dirty="0"/>
              <a:t>Genetically engineer to higher biological abilities</a:t>
            </a:r>
          </a:p>
          <a:p>
            <a:endParaRPr lang="en-US" dirty="0"/>
          </a:p>
          <a:p>
            <a:r>
              <a:rPr lang="en-US" dirty="0"/>
              <a:t>Counterarguments: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B529E-57D7-6AF0-57C5-D59A5F4B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89AAE5E-2E5F-2890-4334-ED267FEC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703" y="2223573"/>
            <a:ext cx="6249297" cy="8259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42FEE2-22FD-A095-67FF-C2BA59332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59" y="66273"/>
            <a:ext cx="1402080" cy="21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0F4394-F9AF-9EE8-7F53-29E78871F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339" y="4340978"/>
            <a:ext cx="6658460" cy="20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439F-C6BD-21C6-6AF8-21CC3F26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is coming soon: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40AC4-1F2F-7786-BFA2-2A0AFCF02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Deep learning explodes since mid-2010s.</a:t>
            </a:r>
          </a:p>
          <a:p>
            <a:r>
              <a:rPr lang="en-US" dirty="0"/>
              <a:t>AI/ML needs:</a:t>
            </a:r>
          </a:p>
          <a:p>
            <a:pPr lvl="1"/>
            <a:r>
              <a:rPr lang="en-US" dirty="0"/>
              <a:t>Algorithms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Scaling hypothesis:</a:t>
            </a:r>
            <a:endParaRPr lang="en-US" dirty="0"/>
          </a:p>
          <a:p>
            <a:pPr lvl="1"/>
            <a:r>
              <a:rPr lang="en-US" dirty="0"/>
              <a:t>Computer vision: ImageNet</a:t>
            </a:r>
          </a:p>
          <a:p>
            <a:pPr lvl="1"/>
            <a:r>
              <a:rPr lang="en-US" dirty="0"/>
              <a:t>NLP: GPT-3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90BD9-5029-0BD4-16E5-8BC2A4FC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05990-FD33-9A91-0D84-E24E68C36663}"/>
              </a:ext>
            </a:extLst>
          </p:cNvPr>
          <p:cNvSpPr txBox="1"/>
          <p:nvPr/>
        </p:nvSpPr>
        <p:spPr>
          <a:xfrm>
            <a:off x="9429434" y="4809563"/>
            <a:ext cx="10374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GPT 3.5, 4…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Bard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Llama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xAI</a:t>
            </a:r>
            <a:r>
              <a:rPr lang="en-US" sz="1100" dirty="0"/>
              <a:t>? </a:t>
            </a:r>
          </a:p>
        </p:txBody>
      </p:sp>
      <p:pic>
        <p:nvPicPr>
          <p:cNvPr id="11" name="Picture 10" descr="A screen shot of a chart&#10;&#10;Description automatically generated">
            <a:extLst>
              <a:ext uri="{FF2B5EF4-FFF2-40B4-BE49-F238E27FC236}">
                <a16:creationId xmlns:a16="http://schemas.microsoft.com/office/drawing/2014/main" id="{08043CB8-B116-F4EE-230A-E3868D0D6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35"/>
          <a:stretch/>
        </p:blipFill>
        <p:spPr>
          <a:xfrm>
            <a:off x="3676374" y="1713121"/>
            <a:ext cx="4866157" cy="3152057"/>
          </a:xfrm>
          <a:prstGeom prst="rect">
            <a:avLst/>
          </a:prstGeom>
        </p:spPr>
      </p:pic>
      <p:pic>
        <p:nvPicPr>
          <p:cNvPr id="13" name="Picture 12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3CC7B0DE-B947-1374-AB33-053D23098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434" y="0"/>
            <a:ext cx="2555840" cy="48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CA13-8E9E-0452-6FA1-9D805BBF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coming soon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F36C0-EBF1-8762-52FC-9375EFF3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Expert surveys of authors in </a:t>
            </a:r>
            <a:r>
              <a:rPr lang="en-US" dirty="0" err="1"/>
              <a:t>NeurIPS</a:t>
            </a:r>
            <a:r>
              <a:rPr lang="en-US" dirty="0"/>
              <a:t> and ICML:</a:t>
            </a:r>
          </a:p>
          <a:p>
            <a:pPr lvl="1"/>
            <a:r>
              <a:rPr lang="en-US" dirty="0"/>
              <a:t> Median researcher estimate of “extremely bad (e.g. human extinction)” changes: 5% (2016), 2% (2019), 5% (2022)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D3D80-D453-9FFF-10BB-E513732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CD0CC6B1-C5F0-0A6C-7CDD-07A8A2E5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148" y="2490928"/>
            <a:ext cx="5988483" cy="42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3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27AF-B09A-E7DC-1B1C-6ADD8D98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Alignment is hard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42E22-0C7F-8F1A-779D-BAF6B42C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Giving a long list of “dos” and “don’ts” would not work.</a:t>
            </a:r>
          </a:p>
          <a:p>
            <a:r>
              <a:rPr lang="en-US" sz="2200" dirty="0"/>
              <a:t>Specification gaming</a:t>
            </a:r>
          </a:p>
          <a:p>
            <a:r>
              <a:rPr lang="en-US" sz="2200" dirty="0"/>
              <a:t>RLHF with superintelligence</a:t>
            </a:r>
          </a:p>
          <a:p>
            <a:r>
              <a:rPr lang="en-US" sz="2200" dirty="0"/>
              <a:t>Instrumental goals</a:t>
            </a:r>
          </a:p>
          <a:p>
            <a:endParaRPr lang="en-US" sz="2200" dirty="0"/>
          </a:p>
        </p:txBody>
      </p:sp>
      <p:pic>
        <p:nvPicPr>
          <p:cNvPr id="6" name="Picture 5" descr="An aerial view of a city&#10;&#10;Description automatically generated">
            <a:extLst>
              <a:ext uri="{FF2B5EF4-FFF2-40B4-BE49-F238E27FC236}">
                <a16:creationId xmlns:a16="http://schemas.microsoft.com/office/drawing/2014/main" id="{BFC84979-E9BB-C952-8DC4-A9A2CEC9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2810"/>
            <a:ext cx="6903720" cy="39523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A74F9-4B11-127D-506B-BA8BD237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305DF-6216-E231-72E9-0C0F404EE18E}"/>
              </a:ext>
            </a:extLst>
          </p:cNvPr>
          <p:cNvSpPr txBox="1"/>
          <p:nvPr/>
        </p:nvSpPr>
        <p:spPr>
          <a:xfrm>
            <a:off x="6262323" y="793065"/>
            <a:ext cx="3739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paperclip maximizer</a:t>
            </a:r>
          </a:p>
        </p:txBody>
      </p:sp>
    </p:spTree>
    <p:extLst>
      <p:ext uri="{BB962C8B-B14F-4D97-AF65-F5344CB8AC3E}">
        <p14:creationId xmlns:p14="http://schemas.microsoft.com/office/powerpoint/2010/main" val="27477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</TotalTime>
  <Words>1299</Words>
  <Application>Microsoft Macintosh PowerPoint</Application>
  <PresentationFormat>Widescreen</PresentationFormat>
  <Paragraphs>162</Paragraphs>
  <Slides>17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adobe-garamond-pro</vt:lpstr>
      <vt:lpstr>Arial</vt:lpstr>
      <vt:lpstr>Calibri</vt:lpstr>
      <vt:lpstr>Calibri Light</vt:lpstr>
      <vt:lpstr>proxima-nova</vt:lpstr>
      <vt:lpstr>Spectral</vt:lpstr>
      <vt:lpstr>Office Theme</vt:lpstr>
      <vt:lpstr>AI and Existential Risk</vt:lpstr>
      <vt:lpstr>Foreword</vt:lpstr>
      <vt:lpstr>The AI Safety landscape:</vt:lpstr>
      <vt:lpstr>Definitions</vt:lpstr>
      <vt:lpstr>General outline of the (strongest) argument:</vt:lpstr>
      <vt:lpstr>AGI is possible</vt:lpstr>
      <vt:lpstr>AGI is coming soon:</vt:lpstr>
      <vt:lpstr>AGI coming soon</vt:lpstr>
      <vt:lpstr>Alignment is hard</vt:lpstr>
      <vt:lpstr>Instrumental convergence hypothesis</vt:lpstr>
      <vt:lpstr>Specification gaming</vt:lpstr>
      <vt:lpstr>Specification gaming</vt:lpstr>
      <vt:lpstr>RLHF with superintelligence</vt:lpstr>
      <vt:lpstr>Distributional shift</vt:lpstr>
      <vt:lpstr>Mesa-Optimisers</vt:lpstr>
      <vt:lpstr>Is AI x risk a priority?</vt:lpstr>
      <vt:lpstr>What can we do about it?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Existential Risk</dc:title>
  <dc:creator>Levan Bokeria</dc:creator>
  <cp:lastModifiedBy>Levan Bokeria</cp:lastModifiedBy>
  <cp:revision>1</cp:revision>
  <dcterms:created xsi:type="dcterms:W3CDTF">2024-02-04T19:19:23Z</dcterms:created>
  <dcterms:modified xsi:type="dcterms:W3CDTF">2024-02-05T13:28:22Z</dcterms:modified>
</cp:coreProperties>
</file>